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37" r:id="rId1"/>
  </p:sldMasterIdLst>
  <p:notesMasterIdLst>
    <p:notesMasterId r:id="rId59"/>
  </p:notesMasterIdLst>
  <p:handoutMasterIdLst>
    <p:handoutMasterId r:id="rId60"/>
  </p:handoutMasterIdLst>
  <p:sldIdLst>
    <p:sldId id="272" r:id="rId2"/>
    <p:sldId id="281" r:id="rId3"/>
    <p:sldId id="275" r:id="rId4"/>
    <p:sldId id="338" r:id="rId5"/>
    <p:sldId id="346" r:id="rId6"/>
    <p:sldId id="347" r:id="rId7"/>
    <p:sldId id="348" r:id="rId8"/>
    <p:sldId id="339" r:id="rId9"/>
    <p:sldId id="305" r:id="rId10"/>
    <p:sldId id="307" r:id="rId11"/>
    <p:sldId id="311" r:id="rId12"/>
    <p:sldId id="312" r:id="rId13"/>
    <p:sldId id="315" r:id="rId14"/>
    <p:sldId id="343" r:id="rId15"/>
    <p:sldId id="318" r:id="rId16"/>
    <p:sldId id="319" r:id="rId17"/>
    <p:sldId id="345" r:id="rId18"/>
    <p:sldId id="321" r:id="rId19"/>
    <p:sldId id="320" r:id="rId20"/>
    <p:sldId id="344" r:id="rId21"/>
    <p:sldId id="323" r:id="rId22"/>
    <p:sldId id="349" r:id="rId23"/>
    <p:sldId id="304" r:id="rId24"/>
    <p:sldId id="363" r:id="rId25"/>
    <p:sldId id="350" r:id="rId26"/>
    <p:sldId id="360" r:id="rId27"/>
    <p:sldId id="352" r:id="rId28"/>
    <p:sldId id="356" r:id="rId29"/>
    <p:sldId id="357" r:id="rId30"/>
    <p:sldId id="359" r:id="rId31"/>
    <p:sldId id="354" r:id="rId32"/>
    <p:sldId id="361" r:id="rId33"/>
    <p:sldId id="362" r:id="rId34"/>
    <p:sldId id="365" r:id="rId35"/>
    <p:sldId id="366" r:id="rId36"/>
    <p:sldId id="368" r:id="rId37"/>
    <p:sldId id="369" r:id="rId38"/>
    <p:sldId id="379" r:id="rId39"/>
    <p:sldId id="378" r:id="rId40"/>
    <p:sldId id="376" r:id="rId41"/>
    <p:sldId id="380" r:id="rId42"/>
    <p:sldId id="371" r:id="rId43"/>
    <p:sldId id="372" r:id="rId44"/>
    <p:sldId id="377" r:id="rId45"/>
    <p:sldId id="375" r:id="rId46"/>
    <p:sldId id="374" r:id="rId47"/>
    <p:sldId id="324" r:id="rId48"/>
    <p:sldId id="326" r:id="rId49"/>
    <p:sldId id="327" r:id="rId50"/>
    <p:sldId id="329" r:id="rId51"/>
    <p:sldId id="330" r:id="rId52"/>
    <p:sldId id="331" r:id="rId53"/>
    <p:sldId id="333" r:id="rId54"/>
    <p:sldId id="334" r:id="rId55"/>
    <p:sldId id="335" r:id="rId56"/>
    <p:sldId id="336" r:id="rId57"/>
    <p:sldId id="337" r:id="rId58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00C7D6"/>
    <a:srgbClr val="F8981D"/>
    <a:srgbClr val="8D6ED9"/>
    <a:srgbClr val="009DDF"/>
    <a:srgbClr val="C26FD6"/>
    <a:srgbClr val="EC634D"/>
    <a:srgbClr val="7AC83E"/>
    <a:srgbClr val="A9D425"/>
    <a:srgbClr val="F9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48"/>
  </p:normalViewPr>
  <p:slideViewPr>
    <p:cSldViewPr snapToGrid="0">
      <p:cViewPr varScale="1">
        <p:scale>
          <a:sx n="113" d="100"/>
          <a:sy n="113" d="100"/>
        </p:scale>
        <p:origin x="372" y="102"/>
      </p:cViewPr>
      <p:guideLst>
        <p:guide orient="horz" pos="1296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9/13/2018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9/13/2018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19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7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36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992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203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64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117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9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6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4EE4CC-3770-4541-BBE6-62DDD48AE2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7F2BE2-5D9A-4769-9D9A-9410B1C6F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0"/>
            <a:ext cx="7309785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400" y="838200"/>
            <a:ext cx="3750994" cy="989297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57200" y="2501846"/>
            <a:ext cx="4953000" cy="786205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Session Name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3400" y="2343170"/>
            <a:ext cx="355755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1017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5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901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7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56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/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Brief summary item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494" y="437669"/>
            <a:ext cx="6622342" cy="349623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2400" b="1" i="0" baseline="0">
                <a:solidFill>
                  <a:srgbClr val="00C7D6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summary title style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8953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827087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000" y="1039678"/>
            <a:ext cx="6578600" cy="26670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2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7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 Pro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885180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11430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How’d We Do?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14400" y="2068316"/>
            <a:ext cx="54864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0" dirty="0">
                <a:solidFill>
                  <a:schemeClr val="bg1"/>
                </a:solidFill>
                <a:latin typeface="+mj-lt"/>
              </a:rPr>
              <a:t>Remember to rate this session in the survey widget of the mobile app.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" y="461"/>
            <a:ext cx="7313556" cy="41138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822" y="461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359357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6858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Meet Our Sponsors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95300" y="1538102"/>
            <a:ext cx="6324600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200" b="0" dirty="0">
                <a:solidFill>
                  <a:schemeClr val="bg1"/>
                </a:solidFill>
                <a:latin typeface="+mj-lt"/>
              </a:rPr>
              <a:t>Visit our sponsors in the Community Pavilion to learn about their services and Relativity integrations. Submit your completed sponsor passport for the chance to win one</a:t>
            </a:r>
            <a:r>
              <a:rPr lang="en-US" sz="2200" b="0" baseline="0" dirty="0">
                <a:solidFill>
                  <a:schemeClr val="bg1"/>
                </a:solidFill>
                <a:latin typeface="+mj-lt"/>
              </a:rPr>
              <a:t> of three</a:t>
            </a:r>
            <a:r>
              <a:rPr lang="en-US" sz="2200" b="0" dirty="0">
                <a:solidFill>
                  <a:schemeClr val="bg1"/>
                </a:solidFill>
                <a:latin typeface="+mj-lt"/>
              </a:rPr>
              <a:t> Relativity Fest passes.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690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812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174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7315200" cy="4114800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Rectangle 2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798731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rgbClr val="00C7D6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2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85800" y="2071183"/>
            <a:ext cx="5943600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4597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192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rd in the F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04800" y="2865848"/>
            <a:ext cx="6202678" cy="182152"/>
          </a:xfrm>
          <a:prstGeom prst="rect">
            <a:avLst/>
          </a:prstGeom>
        </p:spPr>
        <p:txBody>
          <a:bodyPr lIns="54864" tIns="29301" rIns="58603" bIns="29301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" y="2582314"/>
            <a:ext cx="6202680" cy="262218"/>
          </a:xfrm>
          <a:prstGeom prst="rect">
            <a:avLst/>
          </a:prstGeom>
        </p:spPr>
        <p:txBody>
          <a:bodyPr lIns="54864" tIns="29301" rIns="58603" bIns="29301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 i="0" baseline="0">
                <a:solidFill>
                  <a:srgbClr val="F8981D"/>
                </a:solidFill>
                <a:latin typeface="+mj-lt"/>
                <a:cs typeface="Calibri"/>
              </a:defRPr>
            </a:lvl1pPr>
            <a:lvl2pPr marL="323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7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71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4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8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42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9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629505"/>
            <a:ext cx="6202680" cy="1871858"/>
          </a:xfrm>
          <a:prstGeom prst="rect">
            <a:avLst/>
          </a:prstGeom>
        </p:spPr>
        <p:txBody>
          <a:bodyPr lIns="58603" tIns="29301" rIns="58603" bIns="29301" anchor="b" anchorCtr="0">
            <a:normAutofit/>
          </a:bodyPr>
          <a:lstStyle>
            <a:lvl1pPr algn="l">
              <a:lnSpc>
                <a:spcPct val="100000"/>
              </a:lnSpc>
              <a:defRPr sz="18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/>
              <a:t>“Click to edit testimonial from a really grateful and appreciative customer or industry expert.”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50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3066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71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  <p:sldLayoutId id="2147484050" r:id="rId13"/>
    <p:sldLayoutId id="2147484051" r:id="rId14"/>
    <p:sldLayoutId id="2147484052" r:id="rId15"/>
    <p:sldLayoutId id="2147484053" r:id="rId16"/>
    <p:sldLayoutId id="2147484054" r:id="rId17"/>
    <p:sldLayoutId id="2147484055" r:id="rId18"/>
    <p:sldLayoutId id="2147484056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relativity.com/9.5/Content/Customizing_workflows/Building_your_first_event_handler.htm" TargetMode="External"/><Relationship Id="rId2" Type="http://schemas.openxmlformats.org/officeDocument/2006/relationships/hyperlink" Target="https://platform.relativity.com/9.5/Content/Building_Relativity_applications/Building_your_first_application.htm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latform.relativity.com/9.5/Content/Publish_to_Relativity_Tool/Publish_to_Relativity_tool.htm?Highlight=Publish%20To%20Relativity" TargetMode="External"/><Relationship Id="rId4" Type="http://schemas.openxmlformats.org/officeDocument/2006/relationships/hyperlink" Target="https://platform.relativity.com/9.5/Content/Downloads/Relativity_templates_for_Visual_Studio.htm?Highlight=Template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tform.relativity.com/9.5/Content/Logging/Log_from_a_Relativity_application.htm?Highlight=Logging" TargetMode="External"/><Relationship Id="rId2" Type="http://schemas.openxmlformats.org/officeDocument/2006/relationships/hyperlink" Target="https://platform.relativity.com/9.5/Content/Logging/Logging.htm?Highlight=Logging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publish-to-relativity-console" TargetMode="Externa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sd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nuget.org/packages/RelativityDev.Gravity/" TargetMode="External"/><Relationship Id="rId4" Type="http://schemas.openxmlformats.org/officeDocument/2006/relationships/hyperlink" Target="https://github.com/relativitydev/Gravity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relativity-test-helper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s://platform.relativity.com/9.5/Content/Logging/Log_from_a_Relativity_application.htm?Highlight=Logging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platform.relativity.com/9.5/Content/Logging/Log_from_a_Relativity_application.htm?Highlight=Logging" TargetMode="Externa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relativity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relativitydev.github.io/" TargetMode="External"/><Relationship Id="rId4" Type="http://schemas.openxmlformats.org/officeDocument/2006/relationships/hyperlink" Target="https://devhelp.relativity.com/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How to Create Solutions for Relativity &amp; ADS Solutions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Extend Relativity</a:t>
            </a:r>
          </a:p>
          <a:p>
            <a:r>
              <a:rPr lang="en-US" dirty="0"/>
              <a:t>Customized workflows</a:t>
            </a:r>
          </a:p>
          <a:p>
            <a:pPr lvl="1"/>
            <a:r>
              <a:rPr lang="en-US" dirty="0"/>
              <a:t>Custom Objects (RDOs)</a:t>
            </a:r>
          </a:p>
          <a:p>
            <a:pPr lvl="1"/>
            <a:r>
              <a:rPr lang="en-US" dirty="0"/>
              <a:t>Extensibility Points</a:t>
            </a:r>
          </a:p>
          <a:p>
            <a:pPr lvl="2"/>
            <a:r>
              <a:rPr lang="en-US" dirty="0"/>
              <a:t>Event Handlers</a:t>
            </a:r>
          </a:p>
          <a:p>
            <a:pPr lvl="2"/>
            <a:r>
              <a:rPr lang="en-US" dirty="0"/>
              <a:t>Agents</a:t>
            </a:r>
          </a:p>
          <a:p>
            <a:pPr lvl="2"/>
            <a:r>
              <a:rPr lang="en-US" dirty="0"/>
              <a:t>Custom Pages</a:t>
            </a:r>
          </a:p>
          <a:p>
            <a:r>
              <a:rPr lang="en-US" dirty="0"/>
              <a:t>Exportable to other workspaces/instances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Relativity Applications</a:t>
            </a:r>
          </a:p>
          <a:p>
            <a:r>
              <a:rPr lang="en-US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62489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Customize workflows</a:t>
            </a:r>
          </a:p>
          <a:p>
            <a:r>
              <a:rPr lang="en-US" dirty="0"/>
              <a:t>Code execution at different events</a:t>
            </a:r>
          </a:p>
          <a:p>
            <a:pPr lvl="1"/>
            <a:r>
              <a:rPr lang="en-US" dirty="0"/>
              <a:t>Pre/post save</a:t>
            </a:r>
          </a:p>
          <a:p>
            <a:pPr lvl="1"/>
            <a:r>
              <a:rPr lang="en-US" dirty="0"/>
              <a:t>Pre/post install</a:t>
            </a:r>
          </a:p>
          <a:p>
            <a:pPr lvl="1"/>
            <a:r>
              <a:rPr lang="en-US" dirty="0"/>
              <a:t>Page interaction</a:t>
            </a:r>
          </a:p>
          <a:p>
            <a:r>
              <a:rPr lang="en-US" dirty="0"/>
              <a:t>Inherit from a base class</a:t>
            </a:r>
          </a:p>
          <a:p>
            <a:r>
              <a:rPr lang="en-US" dirty="0"/>
              <a:t>Other ways to customize</a:t>
            </a:r>
          </a:p>
          <a:p>
            <a:pPr lvl="1"/>
            <a:r>
              <a:rPr lang="en-US" dirty="0"/>
              <a:t>Agents – background processes</a:t>
            </a:r>
          </a:p>
          <a:p>
            <a:pPr lvl="1"/>
            <a:r>
              <a:rPr lang="en-US" dirty="0"/>
              <a:t>Custom page – customize 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Event Handler Overview</a:t>
            </a:r>
          </a:p>
        </p:txBody>
      </p:sp>
    </p:spTree>
    <p:extLst>
      <p:ext uri="{BB962C8B-B14F-4D97-AF65-F5344CB8AC3E}">
        <p14:creationId xmlns:p14="http://schemas.microsoft.com/office/powerpoint/2010/main" val="70916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Pre-created class files</a:t>
            </a:r>
          </a:p>
          <a:p>
            <a:r>
              <a:rPr lang="en-US" dirty="0"/>
              <a:t>Auto-filled class attributes</a:t>
            </a:r>
          </a:p>
          <a:p>
            <a:pPr lvl="1"/>
            <a:r>
              <a:rPr lang="en-US" dirty="0"/>
              <a:t>GUID</a:t>
            </a:r>
          </a:p>
          <a:p>
            <a:pPr lvl="1"/>
            <a:r>
              <a:rPr lang="en-US" dirty="0"/>
              <a:t>Execution type</a:t>
            </a:r>
          </a:p>
          <a:p>
            <a:pPr lvl="1"/>
            <a:r>
              <a:rPr lang="en-US" dirty="0"/>
              <a:t>Overridable functions</a:t>
            </a:r>
          </a:p>
          <a:p>
            <a:r>
              <a:rPr lang="en-US" dirty="0"/>
              <a:t>Version specific</a:t>
            </a:r>
          </a:p>
          <a:p>
            <a:pPr lvl="1"/>
            <a:r>
              <a:rPr lang="en-US" dirty="0"/>
              <a:t>Generally work across versions</a:t>
            </a:r>
          </a:p>
          <a:p>
            <a:r>
              <a:rPr lang="en-US" dirty="0"/>
              <a:t>Downloaded from Visual Studio Gallery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Visual Studio Templates</a:t>
            </a:r>
          </a:p>
        </p:txBody>
      </p:sp>
    </p:spTree>
    <p:extLst>
      <p:ext uri="{BB962C8B-B14F-4D97-AF65-F5344CB8AC3E}">
        <p14:creationId xmlns:p14="http://schemas.microsoft.com/office/powerpoint/2010/main" val="50540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Quickly upload application files</a:t>
            </a:r>
          </a:p>
          <a:p>
            <a:pPr lvl="1"/>
            <a:r>
              <a:rPr lang="en-US" dirty="0"/>
              <a:t>Resource files</a:t>
            </a:r>
          </a:p>
          <a:p>
            <a:pPr lvl="1"/>
            <a:r>
              <a:rPr lang="en-US" dirty="0"/>
              <a:t>Custom pages</a:t>
            </a:r>
          </a:p>
          <a:p>
            <a:r>
              <a:rPr lang="en-US" dirty="0"/>
              <a:t>That’s about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Publish to Relativity</a:t>
            </a:r>
          </a:p>
        </p:txBody>
      </p:sp>
    </p:spTree>
    <p:extLst>
      <p:ext uri="{BB962C8B-B14F-4D97-AF65-F5344CB8AC3E}">
        <p14:creationId xmlns:p14="http://schemas.microsoft.com/office/powerpoint/2010/main" val="210568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Starting Development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Section 3 </a:t>
            </a:r>
            <a:r>
              <a:rPr lang="en-US"/>
              <a:t>Page 11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13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/>
              <a:t>Create a Relativity Application</a:t>
            </a:r>
          </a:p>
          <a:p>
            <a:pPr lvl="1"/>
            <a:r>
              <a:rPr lang="en-US">
                <a:hlinkClick r:id="rId2"/>
              </a:rPr>
              <a:t>"Build your first application"</a:t>
            </a:r>
          </a:p>
          <a:p>
            <a:r>
              <a:rPr lang="en-US"/>
              <a:t>Develop a Relativity Event Handler</a:t>
            </a:r>
          </a:p>
          <a:p>
            <a:pPr lvl="1"/>
            <a:r>
              <a:rPr lang="en-US">
                <a:hlinkClick r:id="rId3"/>
              </a:rPr>
              <a:t>"Build your first event handler"</a:t>
            </a:r>
          </a:p>
          <a:p>
            <a:r>
              <a:rPr lang="en-US"/>
              <a:t>Visual Studio Templates</a:t>
            </a:r>
          </a:p>
          <a:p>
            <a:pPr lvl="1"/>
            <a:r>
              <a:rPr lang="en-US">
                <a:hlinkClick r:id="rId4"/>
              </a:rPr>
              <a:t>"Visual Studio templates"</a:t>
            </a:r>
          </a:p>
          <a:p>
            <a:r>
              <a:rPr lang="en-US"/>
              <a:t>Publish to Relativity</a:t>
            </a:r>
          </a:p>
          <a:p>
            <a:pPr lvl="1"/>
            <a:r>
              <a:rPr lang="en-US">
                <a:hlinkClick r:id="rId5"/>
              </a:rPr>
              <a:t>"Publish to Relativity tool"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Documentation</a:t>
            </a:r>
          </a:p>
          <a:p>
            <a:r>
              <a:rPr lang="en-US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3097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Logging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E144D-7411-4A49-A036-A29D77C49D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Logging overview</a:t>
            </a:r>
          </a:p>
          <a:p>
            <a:r>
              <a:rPr lang="en-US" dirty="0"/>
              <a:t>Logging in Relativity 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</p:spTree>
    <p:extLst>
      <p:ext uri="{BB962C8B-B14F-4D97-AF65-F5344CB8AC3E}">
        <p14:creationId xmlns:p14="http://schemas.microsoft.com/office/powerpoint/2010/main" val="388572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Uses</a:t>
            </a:r>
          </a:p>
          <a:p>
            <a:pPr lvl="1"/>
            <a:r>
              <a:rPr lang="en-US" dirty="0"/>
              <a:t>Troubleshooting</a:t>
            </a:r>
          </a:p>
          <a:p>
            <a:pPr lvl="1"/>
            <a:r>
              <a:rPr lang="en-US" dirty="0"/>
              <a:t>Debugging</a:t>
            </a:r>
          </a:p>
          <a:p>
            <a:r>
              <a:rPr lang="en-US" dirty="0"/>
              <a:t>Deleted on a regular basis</a:t>
            </a:r>
          </a:p>
          <a:p>
            <a:pPr lvl="1"/>
            <a:r>
              <a:rPr lang="en-US" dirty="0"/>
              <a:t>Not for auditing!</a:t>
            </a:r>
          </a:p>
          <a:p>
            <a:r>
              <a:rPr lang="en-US" dirty="0"/>
              <a:t>Various levels</a:t>
            </a:r>
          </a:p>
          <a:p>
            <a:pPr lvl="1"/>
            <a:r>
              <a:rPr lang="en-US" dirty="0"/>
              <a:t>Error</a:t>
            </a:r>
          </a:p>
          <a:p>
            <a:pPr lvl="1"/>
            <a:r>
              <a:rPr lang="en-US" dirty="0"/>
              <a:t>Warning</a:t>
            </a:r>
          </a:p>
          <a:p>
            <a:pPr lvl="1"/>
            <a:r>
              <a:rPr lang="en-US" dirty="0"/>
              <a:t>Debug</a:t>
            </a:r>
          </a:p>
          <a:p>
            <a:r>
              <a:rPr lang="en-US" dirty="0"/>
              <a:t>Administrators logging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Logging Overview</a:t>
            </a:r>
          </a:p>
        </p:txBody>
      </p:sp>
    </p:spTree>
    <p:extLst>
      <p:ext uri="{BB962C8B-B14F-4D97-AF65-F5344CB8AC3E}">
        <p14:creationId xmlns:p14="http://schemas.microsoft.com/office/powerpoint/2010/main" val="35417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err="1"/>
              <a:t>Relativity.Api.IAPILog</a:t>
            </a:r>
            <a:endParaRPr lang="en-US" dirty="0"/>
          </a:p>
          <a:p>
            <a:pPr lvl="1"/>
            <a:r>
              <a:rPr lang="en-US" dirty="0"/>
              <a:t>Methods for each level</a:t>
            </a:r>
          </a:p>
          <a:p>
            <a:r>
              <a:rPr lang="en-US" dirty="0"/>
              <a:t>Things to log</a:t>
            </a:r>
          </a:p>
          <a:p>
            <a:pPr lvl="1"/>
            <a:r>
              <a:rPr lang="en-US" dirty="0"/>
              <a:t>API Calls</a:t>
            </a:r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Entry/exit points</a:t>
            </a:r>
          </a:p>
          <a:p>
            <a:r>
              <a:rPr lang="en-US" dirty="0"/>
              <a:t>Use </a:t>
            </a:r>
            <a:r>
              <a:rPr lang="en-US" dirty="0" err="1"/>
              <a:t>ForContext</a:t>
            </a:r>
            <a:r>
              <a:rPr lang="en-US" dirty="0"/>
              <a:t>&lt;</a:t>
            </a:r>
            <a:r>
              <a:rPr lang="en-US" dirty="0" err="1"/>
              <a:t>MyEventHandler</a:t>
            </a:r>
            <a:r>
              <a:rPr lang="en-US" dirty="0"/>
              <a:t>&gt;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Logging in Relativity Applications</a:t>
            </a:r>
          </a:p>
        </p:txBody>
      </p:sp>
    </p:spTree>
    <p:extLst>
      <p:ext uri="{BB962C8B-B14F-4D97-AF65-F5344CB8AC3E}">
        <p14:creationId xmlns:p14="http://schemas.microsoft.com/office/powerpoint/2010/main" val="140269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Michael Masanek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/>
              <a:t>Chandra Alimeti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8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Logging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Section 4 Page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25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Logging overview</a:t>
            </a:r>
          </a:p>
          <a:p>
            <a:pPr lvl="1"/>
            <a:r>
              <a:rPr lang="en-US" dirty="0">
                <a:hlinkClick r:id="rId2"/>
              </a:rPr>
              <a:t>"Logging"</a:t>
            </a:r>
          </a:p>
          <a:p>
            <a:r>
              <a:rPr lang="en-US" dirty="0"/>
              <a:t>Logging from extensibility point</a:t>
            </a:r>
          </a:p>
          <a:p>
            <a:pPr lvl="1"/>
            <a:r>
              <a:rPr lang="en-US" dirty="0">
                <a:hlinkClick r:id="rId3"/>
              </a:rPr>
              <a:t>"Log from a Relativity Application"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12462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Customize New Button Override &amp; Override Edit Link URL Object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CAB1C-EC2C-C84D-B722-1C42135443EB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80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Custom page</a:t>
            </a:r>
          </a:p>
          <a:p>
            <a:r>
              <a:rPr lang="en-US" dirty="0"/>
              <a:t>Publish To Relativity console</a:t>
            </a:r>
          </a:p>
          <a:p>
            <a:r>
              <a:rPr lang="en-US" dirty="0"/>
              <a:t>Visual Studio post-publish build event</a:t>
            </a:r>
          </a:p>
          <a:p>
            <a:r>
              <a:rPr lang="en-US" dirty="0"/>
              <a:t>RSAPI</a:t>
            </a:r>
          </a:p>
          <a:p>
            <a:r>
              <a:rPr lang="en-US" dirty="0"/>
              <a:t>Object Manager API</a:t>
            </a:r>
          </a:p>
          <a:p>
            <a:r>
              <a:rPr lang="en-US" dirty="0"/>
              <a:t>Gravity API</a:t>
            </a:r>
          </a:p>
          <a:p>
            <a:r>
              <a:rPr lang="en-US" dirty="0"/>
              <a:t>Object rules</a:t>
            </a:r>
          </a:p>
          <a:p>
            <a:pPr lvl="1"/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New button override</a:t>
            </a:r>
          </a:p>
          <a:p>
            <a:pPr lvl="1"/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Override edit link URL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Section</a:t>
            </a:r>
          </a:p>
          <a:p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28890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Custom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B61FE-45A0-074A-AFE0-08D54F659D7D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44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It’s a pre-built ASP.NET MVC 5 web application</a:t>
            </a:r>
          </a:p>
          <a:p>
            <a:r>
              <a:rPr lang="en-US" dirty="0"/>
              <a:t>Contains two views to create and edit a RDO record</a:t>
            </a:r>
          </a:p>
          <a:p>
            <a:pPr lvl="1"/>
            <a:r>
              <a:rPr lang="en-US" dirty="0" err="1"/>
              <a:t>NewRdo</a:t>
            </a:r>
            <a:endParaRPr lang="en-US" dirty="0"/>
          </a:p>
          <a:p>
            <a:pPr lvl="1"/>
            <a:r>
              <a:rPr lang="en-US" dirty="0" err="1"/>
              <a:t>EditRdo</a:t>
            </a:r>
            <a:endParaRPr lang="en-US" dirty="0"/>
          </a:p>
          <a:p>
            <a:r>
              <a:rPr lang="en-US" dirty="0"/>
              <a:t>API helper classes</a:t>
            </a:r>
          </a:p>
          <a:p>
            <a:pPr lvl="1"/>
            <a:r>
              <a:rPr lang="en-US" dirty="0"/>
              <a:t>RSAPI</a:t>
            </a:r>
          </a:p>
          <a:p>
            <a:pPr lvl="1"/>
            <a:r>
              <a:rPr lang="en-US" dirty="0"/>
              <a:t>ObjectManager API</a:t>
            </a:r>
          </a:p>
          <a:p>
            <a:pPr lvl="1"/>
            <a:r>
              <a:rPr lang="en-US" dirty="0"/>
              <a:t>Gravity API</a:t>
            </a:r>
          </a:p>
          <a:p>
            <a:r>
              <a:rPr lang="en-US" dirty="0"/>
              <a:t>RDO model with custom </a:t>
            </a:r>
            <a:r>
              <a:rPr lang="en-US" dirty="0" err="1"/>
              <a:t>RegEx</a:t>
            </a:r>
            <a:r>
              <a:rPr lang="en-US" dirty="0"/>
              <a:t> validations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Custom Page</a:t>
            </a:r>
            <a:endParaRPr lang="en-US" dirty="0">
              <a:effectLst>
                <a:glow>
                  <a:srgbClr val="000000"/>
                </a:glow>
                <a:outerShdw sx="0" sy="0">
                  <a:srgbClr val="000000"/>
                </a:outerShdw>
                <a:reflection stA="0" endPos="0" fadeDir="0" sx="0" sy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9310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Publish To</a:t>
            </a:r>
            <a:br>
              <a:rPr lang="en-US" dirty="0"/>
            </a:br>
            <a:r>
              <a:rPr lang="en-US" dirty="0"/>
              <a:t>Relativity Console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805E3-64A7-8442-A60F-0762C164E65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0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source project on Github</a:t>
            </a:r>
          </a:p>
          <a:p>
            <a:pPr lvl="1"/>
            <a:r>
              <a:rPr lang="en-US" dirty="0">
                <a:hlinkClick r:id="rId2"/>
              </a:rPr>
              <a:t>https://github.com/relativitydev/publish-to-relativity-console</a:t>
            </a:r>
            <a:endParaRPr lang="en-US" dirty="0"/>
          </a:p>
          <a:p>
            <a:r>
              <a:rPr lang="en-US" dirty="0"/>
              <a:t>Console application that takes various arguments to programmatically push resource files and custom pages to a Relativity application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Publish To Relativity Console</a:t>
            </a:r>
          </a:p>
        </p:txBody>
      </p:sp>
    </p:spTree>
    <p:extLst>
      <p:ext uri="{BB962C8B-B14F-4D97-AF65-F5344CB8AC3E}">
        <p14:creationId xmlns:p14="http://schemas.microsoft.com/office/powerpoint/2010/main" val="338030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45A8A3-4450-4C26-9C7A-F41E05CDF23C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12725" y="1612904"/>
            <a:ext cx="6873875" cy="135254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67214D5-7312-42ED-8D70-7311E6202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To Relativity Console Arguments</a:t>
            </a:r>
          </a:p>
        </p:txBody>
      </p:sp>
    </p:spTree>
    <p:extLst>
      <p:ext uri="{BB962C8B-B14F-4D97-AF65-F5344CB8AC3E}">
        <p14:creationId xmlns:p14="http://schemas.microsoft.com/office/powerpoint/2010/main" val="1611002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7214D5-7312-42ED-8D70-7311E6202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To Relativity Console Arguments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94493865-F62C-4E44-8505-38EEFCCD3D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797013"/>
              </p:ext>
            </p:extLst>
          </p:nvPr>
        </p:nvGraphicFramePr>
        <p:xfrm>
          <a:off x="1295692" y="842010"/>
          <a:ext cx="4647615" cy="2821687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3436964">
                  <a:extLst>
                    <a:ext uri="{9D8B030D-6E8A-4147-A177-3AD203B41FA5}">
                      <a16:colId xmlns:a16="http://schemas.microsoft.com/office/drawing/2014/main" val="3663823274"/>
                    </a:ext>
                  </a:extLst>
                </a:gridCol>
                <a:gridCol w="1210651">
                  <a:extLst>
                    <a:ext uri="{9D8B030D-6E8A-4147-A177-3AD203B41FA5}">
                      <a16:colId xmlns:a16="http://schemas.microsoft.com/office/drawing/2014/main" val="344110366"/>
                    </a:ext>
                  </a:extLst>
                </a:gridCol>
              </a:tblGrid>
              <a:tr h="17463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Argument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Description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extLst>
                  <a:ext uri="{0D108BD9-81ED-4DB2-BD59-A6C34878D82A}">
                    <a16:rowId xmlns:a16="http://schemas.microsoft.com/office/drawing/2014/main" val="2046105712"/>
                  </a:ext>
                </a:extLst>
              </a:tr>
              <a:tr h="34880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/</a:t>
                      </a:r>
                      <a:r>
                        <a:rPr lang="en-US" sz="700" dirty="0" err="1">
                          <a:effectLst/>
                        </a:rPr>
                        <a:t>custompage</a:t>
                      </a:r>
                      <a:r>
                        <a:rPr lang="en-US" sz="700" dirty="0">
                          <a:effectLst/>
                        </a:rPr>
                        <a:t>: E374B4D2-04D1-4C31-A3EC-58BE519DDE6C=C:\\MVC\\OverrideCustomPage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Custom page GUID and path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965003"/>
                  </a:ext>
                </a:extLst>
              </a:tr>
              <a:tr h="1787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/casedbserver:DevVmBase3.mshome.net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SQL Server name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787974"/>
                  </a:ext>
                </a:extLst>
              </a:tr>
              <a:tr h="1787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/</a:t>
                      </a:r>
                      <a:r>
                        <a:rPr lang="en-US" sz="700" dirty="0" err="1">
                          <a:effectLst/>
                        </a:rPr>
                        <a:t>casedbusername:eddsdbo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SQL Server login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515251"/>
                  </a:ext>
                </a:extLst>
              </a:tr>
              <a:tr h="1787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/casedbuserpassword:Test1234!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SQL Server password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3527148"/>
                  </a:ext>
                </a:extLst>
              </a:tr>
              <a:tr h="348809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/</a:t>
                      </a:r>
                      <a:r>
                        <a:rPr lang="en-US" sz="700" dirty="0" err="1">
                          <a:effectLst/>
                        </a:rPr>
                        <a:t>caseusername:relativity.admin@kcura.com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Relativity admin username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401457"/>
                  </a:ext>
                </a:extLst>
              </a:tr>
              <a:tr h="35876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/caseuserpassword:Test1234!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Relativity admin password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930914"/>
                  </a:ext>
                </a:extLst>
              </a:tr>
              <a:tr h="1787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/applicationguid: 21D274EA-F22D-428D-A1CE-959F3CBDD6DC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Application GUID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362239"/>
                  </a:ext>
                </a:extLst>
              </a:tr>
              <a:tr h="1787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/caseid:1024846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Workspace Artifact ID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626638"/>
                  </a:ext>
                </a:extLst>
              </a:tr>
              <a:tr h="1692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/masterurl:http://DevVmBase3.mshome.net/Relativity.Services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RSAPI URL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0483587"/>
                  </a:ext>
                </a:extLst>
              </a:tr>
              <a:tr h="35876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/applicationschema:C:\\ApplicationSchema\\RAXS_ADS_Solutions_Fest_2017-application.xml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Application Schema Path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660669"/>
                  </a:ext>
                </a:extLst>
              </a:tr>
              <a:tr h="16920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>
                          <a:effectLst/>
                        </a:rPr>
                        <a:t>/destinationPath:C:\\DestinationPath\\ADSSolutionsFest2017.rap</a:t>
                      </a:r>
                      <a:endParaRPr lang="en-US" sz="70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dirty="0">
                          <a:effectLst/>
                        </a:rPr>
                        <a:t>Generated RAP file path</a:t>
                      </a:r>
                      <a:endParaRPr lang="en-US" sz="700" dirty="0">
                        <a:solidFill>
                          <a:srgbClr val="595959"/>
                        </a:solidFill>
                        <a:effectLst/>
                        <a:latin typeface="Trebuchet MS" panose="020B0603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860" marR="4886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0205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76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 fontScale="92500" lnSpcReduction="10000"/>
          </a:bodyPr>
          <a:lstStyle/>
          <a:p>
            <a:r>
              <a:rPr lang="en-US" dirty="0">
                <a:cs typeface="Arial"/>
              </a:rPr>
              <a:t>Dev VM Setup</a:t>
            </a:r>
            <a:endParaRPr lang="en-US" dirty="0"/>
          </a:p>
          <a:p>
            <a:r>
              <a:rPr lang="en-US" dirty="0"/>
              <a:t>Starting Development</a:t>
            </a:r>
            <a:endParaRPr dirty="0">
              <a:solidFill>
                <a:srgbClr val="000000"/>
              </a:solidFill>
              <a:cs typeface="Arial"/>
            </a:endParaRPr>
          </a:p>
          <a:p>
            <a:r>
              <a:rPr lang="en-US" dirty="0"/>
              <a:t>Logging</a:t>
            </a:r>
          </a:p>
          <a:p>
            <a:pPr lvl="0"/>
            <a:r>
              <a:rPr lang="en-US" dirty="0"/>
              <a:t>How to Override New Button Link for an RDO</a:t>
            </a:r>
          </a:p>
          <a:p>
            <a:pPr lvl="0"/>
            <a:r>
              <a:rPr lang="en-US" dirty="0"/>
              <a:t>How to Override Edit Link for an RDO</a:t>
            </a:r>
          </a:p>
          <a:p>
            <a:r>
              <a:rPr lang="en-US" dirty="0"/>
              <a:t>Publish to Relativity Console</a:t>
            </a:r>
          </a:p>
          <a:p>
            <a:r>
              <a:rPr lang="en-US" dirty="0"/>
              <a:t>Visual Studio Post-Publish Event</a:t>
            </a:r>
          </a:p>
          <a:p>
            <a:r>
              <a:rPr lang="en-US" dirty="0"/>
              <a:t>Object Manger API</a:t>
            </a:r>
          </a:p>
          <a:p>
            <a:r>
              <a:rPr lang="en-US" dirty="0"/>
              <a:t>Gravity API</a:t>
            </a:r>
          </a:p>
          <a:p>
            <a:r>
              <a:rPr lang="en-US" dirty="0"/>
              <a:t>Unit Tests</a:t>
            </a:r>
          </a:p>
          <a:p>
            <a:r>
              <a:rPr lang="en-US" dirty="0"/>
              <a:t>Versioning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4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Visual Studio</a:t>
            </a:r>
            <a:br>
              <a:rPr lang="en-US" dirty="0"/>
            </a:br>
            <a:r>
              <a:rPr lang="en-US" dirty="0"/>
              <a:t>Post-Build Event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698C5-8BCC-C940-A809-BE4D6987227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1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Custom build event</a:t>
            </a:r>
          </a:p>
          <a:p>
            <a:r>
              <a:rPr lang="en-US" dirty="0"/>
              <a:t>Automatically runs commands after it finishes building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Post-Build Event</a:t>
            </a:r>
          </a:p>
        </p:txBody>
      </p:sp>
    </p:spTree>
    <p:extLst>
      <p:ext uri="{BB962C8B-B14F-4D97-AF65-F5344CB8AC3E}">
        <p14:creationId xmlns:p14="http://schemas.microsoft.com/office/powerpoint/2010/main" val="397102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Object Rules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D8DD67-850F-6340-9519-8BA92E21874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76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Relativity-provided action that permits special or additional functions with user-configurable options</a:t>
            </a:r>
          </a:p>
          <a:p>
            <a:r>
              <a:rPr lang="en-US" dirty="0"/>
              <a:t>Rules used in workshop</a:t>
            </a:r>
          </a:p>
          <a:p>
            <a:pPr lvl="1"/>
            <a:r>
              <a:rPr lang="en-US" dirty="0"/>
              <a:t>New button override</a:t>
            </a:r>
          </a:p>
          <a:p>
            <a:pPr lvl="1"/>
            <a:r>
              <a:rPr lang="en-US" dirty="0"/>
              <a:t>Override edit link URL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Object Rules</a:t>
            </a:r>
          </a:p>
        </p:txBody>
      </p:sp>
    </p:spTree>
    <p:extLst>
      <p:ext uri="{BB962C8B-B14F-4D97-AF65-F5344CB8AC3E}">
        <p14:creationId xmlns:p14="http://schemas.microsoft.com/office/powerpoint/2010/main" val="424263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ObjectManager 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0AE7E-5CF5-4842-94CF-0BD3DD2A3236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57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ObjectManager API is the API that will replace RSAPI and REST API in the near future.</a:t>
            </a:r>
          </a:p>
          <a:p>
            <a:r>
              <a:rPr lang="en-US" dirty="0"/>
              <a:t>Functionality currently available</a:t>
            </a:r>
          </a:p>
          <a:p>
            <a:pPr lvl="1"/>
            <a:r>
              <a:rPr lang="en-US" dirty="0"/>
              <a:t>Create for Document/RDO</a:t>
            </a:r>
          </a:p>
          <a:p>
            <a:pPr lvl="1"/>
            <a:r>
              <a:rPr lang="en-US" dirty="0"/>
              <a:t>Read for Document/RDO</a:t>
            </a:r>
          </a:p>
          <a:p>
            <a:pPr lvl="1"/>
            <a:r>
              <a:rPr lang="en-US" dirty="0"/>
              <a:t>Update for Document/RDO</a:t>
            </a:r>
          </a:p>
          <a:p>
            <a:pPr lvl="1"/>
            <a:r>
              <a:rPr lang="en-US" dirty="0"/>
              <a:t>Query for Document/RDO</a:t>
            </a:r>
          </a:p>
          <a:p>
            <a:r>
              <a:rPr lang="en-US" dirty="0"/>
              <a:t>Functionality currently being added</a:t>
            </a:r>
          </a:p>
          <a:p>
            <a:pPr lvl="1"/>
            <a:r>
              <a:rPr lang="en-US" dirty="0"/>
              <a:t>Delete for Document/RDO</a:t>
            </a:r>
          </a:p>
          <a:p>
            <a:r>
              <a:rPr lang="en-US" dirty="0"/>
              <a:t>Also has a REST based API endpoint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ObjectManager API</a:t>
            </a:r>
          </a:p>
        </p:txBody>
      </p:sp>
    </p:spTree>
    <p:extLst>
      <p:ext uri="{BB962C8B-B14F-4D97-AF65-F5344CB8AC3E}">
        <p14:creationId xmlns:p14="http://schemas.microsoft.com/office/powerpoint/2010/main" val="335490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Gravity 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5F7DD-D4C2-C048-956C-DD714223CE5B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6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Originally created by TSD</a:t>
            </a:r>
          </a:p>
          <a:p>
            <a:pPr lvl="1"/>
            <a:r>
              <a:rPr lang="en-US" dirty="0">
                <a:hlinkClick r:id="rId3"/>
              </a:rPr>
              <a:t>https://www.tsd.com/</a:t>
            </a:r>
            <a:endParaRPr lang="en-US" dirty="0"/>
          </a:p>
          <a:p>
            <a:r>
              <a:rPr lang="en-US" dirty="0"/>
              <a:t>Open source project on Github</a:t>
            </a:r>
          </a:p>
          <a:p>
            <a:pPr lvl="1"/>
            <a:r>
              <a:rPr lang="en-US" dirty="0">
                <a:hlinkClick r:id="rId4"/>
              </a:rPr>
              <a:t>https://github.com/relativitydev/Gravity</a:t>
            </a:r>
            <a:endParaRPr lang="en-US" dirty="0"/>
          </a:p>
          <a:p>
            <a:r>
              <a:rPr lang="en-US" dirty="0"/>
              <a:t>CRUDQ Framework for Relativity Custom Development using .NET objects</a:t>
            </a:r>
          </a:p>
          <a:p>
            <a:r>
              <a:rPr lang="en-US" dirty="0"/>
              <a:t>Easy to work with as data is returned in the form of .NET objects; all the field conversions are done for you by Gravity.</a:t>
            </a:r>
          </a:p>
          <a:p>
            <a:r>
              <a:rPr lang="en-US" dirty="0"/>
              <a:t>Prevent any future issues caused by changes in Relativity APIs</a:t>
            </a:r>
          </a:p>
          <a:p>
            <a:r>
              <a:rPr lang="en-US" dirty="0"/>
              <a:t>NuGet package</a:t>
            </a:r>
          </a:p>
          <a:p>
            <a:pPr lvl="1"/>
            <a:r>
              <a:rPr lang="en-US" dirty="0">
                <a:hlinkClick r:id="rId5"/>
              </a:rPr>
              <a:t>https://www.nuget.org/packages/RelativityDev.Gravity/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Gravity API</a:t>
            </a:r>
          </a:p>
        </p:txBody>
      </p:sp>
    </p:spTree>
    <p:extLst>
      <p:ext uri="{BB962C8B-B14F-4D97-AF65-F5344CB8AC3E}">
        <p14:creationId xmlns:p14="http://schemas.microsoft.com/office/powerpoint/2010/main" val="230496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66B386-0054-41A6-93F8-FE178280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Models – </a:t>
            </a:r>
            <a:r>
              <a:rPr lang="en-US" err="1"/>
              <a:t>PurchaseOrder</a:t>
            </a:r>
            <a:r>
              <a:rPr lang="en-US"/>
              <a:t> &amp; </a:t>
            </a:r>
            <a:r>
              <a:rPr lang="en-US" err="1"/>
              <a:t>EmailRequest</a:t>
            </a:r>
            <a:endParaRPr lang="bg-B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50AB5D-9835-486B-95AC-7ACE260AA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84" y="491489"/>
            <a:ext cx="3903346" cy="18452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789EF23-F4A3-4EBE-94A2-8E44C017D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3" y="2336730"/>
            <a:ext cx="3806191" cy="166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4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A38862-BCD1-441E-8EB1-2173FF383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065" y="657225"/>
            <a:ext cx="3139284" cy="118300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076A384-6D5A-465A-95F0-DABA2972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Gravity vs. After Gravity – (Agent Example)</a:t>
            </a:r>
            <a:endParaRPr lang="bg-BG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D66146-9E3B-4755-B693-762ED7BA899E}"/>
              </a:ext>
            </a:extLst>
          </p:cNvPr>
          <p:cNvCxnSpPr/>
          <p:nvPr/>
        </p:nvCxnSpPr>
        <p:spPr>
          <a:xfrm>
            <a:off x="4145042" y="613476"/>
            <a:ext cx="0" cy="335915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311B254F-2624-1449-A340-9218062BDC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0" y="613476"/>
            <a:ext cx="3998489" cy="335915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0969C4A-7903-8D4F-9937-B2D1F9DE95EB}"/>
              </a:ext>
            </a:extLst>
          </p:cNvPr>
          <p:cNvSpPr/>
          <p:nvPr/>
        </p:nvSpPr>
        <p:spPr>
          <a:xfrm>
            <a:off x="240644" y="768576"/>
            <a:ext cx="3875085" cy="346449"/>
          </a:xfrm>
          <a:prstGeom prst="rect">
            <a:avLst/>
          </a:prstGeom>
          <a:solidFill>
            <a:schemeClr val="accent4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9977713-1E12-B04D-A7D6-2044D0D1BACF}"/>
              </a:ext>
            </a:extLst>
          </p:cNvPr>
          <p:cNvSpPr/>
          <p:nvPr/>
        </p:nvSpPr>
        <p:spPr>
          <a:xfrm>
            <a:off x="4269734" y="785661"/>
            <a:ext cx="3020452" cy="222237"/>
          </a:xfrm>
          <a:prstGeom prst="rect">
            <a:avLst/>
          </a:prstGeom>
          <a:solidFill>
            <a:schemeClr val="accent4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5F8B9D-6A37-8B48-B396-3B6DAA5B2A9F}"/>
              </a:ext>
            </a:extLst>
          </p:cNvPr>
          <p:cNvSpPr/>
          <p:nvPr/>
        </p:nvSpPr>
        <p:spPr>
          <a:xfrm>
            <a:off x="238619" y="1138655"/>
            <a:ext cx="3875086" cy="1691821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59D292-DC46-DC40-B6A6-40DB3DD90668}"/>
              </a:ext>
            </a:extLst>
          </p:cNvPr>
          <p:cNvSpPr/>
          <p:nvPr/>
        </p:nvSpPr>
        <p:spPr>
          <a:xfrm>
            <a:off x="4269733" y="1032905"/>
            <a:ext cx="3020453" cy="222237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19F3DCB-0B83-394C-AED9-087F9CB0A998}"/>
              </a:ext>
            </a:extLst>
          </p:cNvPr>
          <p:cNvSpPr/>
          <p:nvPr/>
        </p:nvSpPr>
        <p:spPr>
          <a:xfrm>
            <a:off x="238619" y="2999776"/>
            <a:ext cx="3875086" cy="540197"/>
          </a:xfrm>
          <a:prstGeom prst="rect">
            <a:avLst/>
          </a:prstGeom>
          <a:solidFill>
            <a:srgbClr val="92D05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348785A-1643-EC49-AC65-180CE513B42E}"/>
              </a:ext>
            </a:extLst>
          </p:cNvPr>
          <p:cNvSpPr/>
          <p:nvPr/>
        </p:nvSpPr>
        <p:spPr>
          <a:xfrm>
            <a:off x="4265685" y="1469652"/>
            <a:ext cx="3024500" cy="95896"/>
          </a:xfrm>
          <a:prstGeom prst="rect">
            <a:avLst/>
          </a:prstGeom>
          <a:solidFill>
            <a:srgbClr val="92D05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A0C1D81-7ABA-FB4F-8433-256F03BAEAC8}"/>
              </a:ext>
            </a:extLst>
          </p:cNvPr>
          <p:cNvSpPr/>
          <p:nvPr/>
        </p:nvSpPr>
        <p:spPr>
          <a:xfrm>
            <a:off x="238619" y="3588906"/>
            <a:ext cx="3875086" cy="120367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A4326BD-B0B4-764A-8F1B-ED0E1444CAC9}"/>
              </a:ext>
            </a:extLst>
          </p:cNvPr>
          <p:cNvSpPr/>
          <p:nvPr/>
        </p:nvSpPr>
        <p:spPr>
          <a:xfrm>
            <a:off x="4265685" y="1565548"/>
            <a:ext cx="3024500" cy="95896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</p:spTree>
    <p:extLst>
      <p:ext uri="{BB962C8B-B14F-4D97-AF65-F5344CB8AC3E}">
        <p14:creationId xmlns:p14="http://schemas.microsoft.com/office/powerpoint/2010/main" val="410088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Getting Started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PR225233 - Gravity: An Open Framework for </a:t>
            </a:r>
            <a:r>
              <a:rPr lang="en-US" b="1"/>
              <a:t>Relativity Developers</a:t>
            </a:r>
          </a:p>
          <a:p>
            <a:r>
              <a:rPr lang="en-US" b="1"/>
              <a:t>Need </a:t>
            </a:r>
            <a:r>
              <a:rPr lang="en-US" b="1" dirty="0"/>
              <a:t>more information? Stop by TSD’s booth.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Fest Session</a:t>
            </a:r>
          </a:p>
        </p:txBody>
      </p:sp>
    </p:spTree>
    <p:extLst>
      <p:ext uri="{BB962C8B-B14F-4D97-AF65-F5344CB8AC3E}">
        <p14:creationId xmlns:p14="http://schemas.microsoft.com/office/powerpoint/2010/main" val="205185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effectLst>
                  <a:glow>
                    <a:srgbClr val="000000"/>
                  </a:glow>
                  <a:outerShdw sx="0" sy="0">
                    <a:srgbClr val="000000"/>
                  </a:outerShdw>
                  <a:reflection stA="0" endPos="0" fadeDir="0" sx="0" sy="0"/>
                </a:effectLst>
              </a:rPr>
              <a:t>Customize New Button Override &amp; Override Edit Link URL Object Rules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Section 5 Page 25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2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Unit Tests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D8EC2-251F-D64F-A957-1ACAFC0B8F23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6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/>
              <a:t>Find software bugs early</a:t>
            </a:r>
          </a:p>
          <a:p>
            <a:r>
              <a:rPr lang="en-US"/>
              <a:t>Facilitates change</a:t>
            </a:r>
          </a:p>
          <a:p>
            <a:r>
              <a:rPr lang="en-US"/>
              <a:t>Simplifies integration</a:t>
            </a:r>
          </a:p>
          <a:p>
            <a:r>
              <a:rPr lang="en-US"/>
              <a:t>Provides 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Unit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52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Necessary to verify whether the software modules work in unity</a:t>
            </a:r>
          </a:p>
          <a:p>
            <a:r>
              <a:rPr lang="en-US" dirty="0"/>
              <a:t>Test custom applications when new versions of Relativity are released</a:t>
            </a:r>
          </a:p>
          <a:p>
            <a:r>
              <a:rPr lang="en-US" dirty="0"/>
              <a:t>RelativityOne and integration tests</a:t>
            </a:r>
          </a:p>
          <a:p>
            <a:r>
              <a:rPr lang="en-US" dirty="0"/>
              <a:t>Relativity test helpers for integration tests</a:t>
            </a:r>
          </a:p>
          <a:p>
            <a:pPr lvl="1"/>
            <a:r>
              <a:rPr lang="en-US" dirty="0"/>
              <a:t>Open source project on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https://github.com/relativitydev/relativity-test-helpers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Integration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93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PR127884 - This is Only a Test: Best Practices for Validating Agents, Scripts and Event Handlers</a:t>
            </a:r>
          </a:p>
          <a:p>
            <a:pPr lvl="1"/>
            <a:r>
              <a:rPr lang="en-US" dirty="0"/>
              <a:t>Priya Pande</a:t>
            </a:r>
          </a:p>
          <a:p>
            <a:pPr lvl="1"/>
            <a:r>
              <a:rPr lang="en-US" dirty="0"/>
              <a:t>Erik </a:t>
            </a:r>
            <a:r>
              <a:rPr lang="en-US" dirty="0" err="1"/>
              <a:t>Riggenbach</a:t>
            </a:r>
            <a:endParaRPr lang="en-US" dirty="0"/>
          </a:p>
          <a:p>
            <a:r>
              <a:rPr lang="en-US" dirty="0"/>
              <a:t>Wednesday, Oct 25, 9:45 AM - 10:45 AM</a:t>
            </a:r>
          </a:p>
          <a:p>
            <a:r>
              <a:rPr lang="en-US" dirty="0"/>
              <a:t>Room: PDR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Fest Session</a:t>
            </a:r>
          </a:p>
        </p:txBody>
      </p:sp>
    </p:spTree>
    <p:extLst>
      <p:ext uri="{BB962C8B-B14F-4D97-AF65-F5344CB8AC3E}">
        <p14:creationId xmlns:p14="http://schemas.microsoft.com/office/powerpoint/2010/main" val="409430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Unit Tests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/>
              <a:t>Section 6 Page 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6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Versioning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8948F-2713-9340-978E-128912B4DF58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39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Versioning Schema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5DF4D-ECDB-C241-B6FA-16C493C7E327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lvl="1"/>
            <a:r>
              <a:rPr lang="en-US" dirty="0"/>
              <a:t>Process of incrementally adding new functionality</a:t>
            </a:r>
          </a:p>
          <a:p>
            <a:pPr lvl="1"/>
            <a:r>
              <a:rPr lang="en-US" dirty="0"/>
              <a:t>Upgrade considerations</a:t>
            </a:r>
          </a:p>
          <a:p>
            <a:pPr lvl="2"/>
            <a:r>
              <a:rPr lang="en-US" dirty="0"/>
              <a:t>SQL schema changes</a:t>
            </a:r>
          </a:p>
          <a:p>
            <a:pPr lvl="2"/>
            <a:r>
              <a:rPr lang="en-US" dirty="0"/>
              <a:t>Object changes</a:t>
            </a:r>
          </a:p>
          <a:p>
            <a:pPr lvl="3"/>
            <a:r>
              <a:rPr lang="en-US" dirty="0"/>
              <a:t>New fields or renames</a:t>
            </a:r>
          </a:p>
          <a:p>
            <a:pPr lvl="1"/>
            <a:r>
              <a:rPr lang="en-US" dirty="0"/>
              <a:t>Relativity versions</a:t>
            </a:r>
            <a:endParaRPr lang="en-US" dirty="0">
              <a:hlinkClick r:id="rId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Application Updates</a:t>
            </a:r>
          </a:p>
        </p:txBody>
      </p:sp>
    </p:spTree>
    <p:extLst>
      <p:ext uri="{BB962C8B-B14F-4D97-AF65-F5344CB8AC3E}">
        <p14:creationId xmlns:p14="http://schemas.microsoft.com/office/powerpoint/2010/main" val="377439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You should see a PDF on your workshop machine’s desktop.</a:t>
            </a:r>
          </a:p>
          <a:p>
            <a:r>
              <a:rPr lang="en-US" dirty="0"/>
              <a:t>This document contains all the instructions for today’s workshop.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Workbook</a:t>
            </a:r>
          </a:p>
          <a:p>
            <a:r>
              <a:rPr lang="en-US"/>
              <a:t>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50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lvl="1"/>
            <a:r>
              <a:rPr lang="en-US" dirty="0"/>
              <a:t>Most application objects have a</a:t>
            </a:r>
          </a:p>
          <a:p>
            <a:pPr lvl="2"/>
            <a:r>
              <a:rPr lang="en-US" dirty="0"/>
              <a:t>GUID</a:t>
            </a:r>
          </a:p>
          <a:p>
            <a:pPr lvl="2"/>
            <a:r>
              <a:rPr lang="en-US" dirty="0"/>
              <a:t>Version</a:t>
            </a:r>
          </a:p>
          <a:p>
            <a:pPr lvl="1"/>
            <a:r>
              <a:rPr lang="en-US" dirty="0"/>
              <a:t>Changes applied when</a:t>
            </a:r>
          </a:p>
          <a:p>
            <a:pPr lvl="2"/>
            <a:r>
              <a:rPr lang="en-US" dirty="0"/>
              <a:t>GUID = GUID</a:t>
            </a:r>
          </a:p>
          <a:p>
            <a:pPr lvl="2"/>
            <a:r>
              <a:rPr lang="en-US" dirty="0"/>
              <a:t>Current version &lt; new version</a:t>
            </a:r>
          </a:p>
          <a:p>
            <a:pPr lvl="1"/>
            <a:r>
              <a:rPr lang="en-US" dirty="0"/>
              <a:t>GUID/version workspace specific</a:t>
            </a:r>
          </a:p>
          <a:p>
            <a:pPr lvl="1"/>
            <a:r>
              <a:rPr lang="en-US" dirty="0"/>
              <a:t>"Golden Workspace"</a:t>
            </a:r>
          </a:p>
          <a:p>
            <a:pPr lvl="2"/>
            <a:r>
              <a:rPr lang="en-US" dirty="0"/>
              <a:t>Origin Signature</a:t>
            </a:r>
            <a:endParaRPr lang="en-US" dirty="0">
              <a:hlinkClick r:id="rId2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Versioning Schema</a:t>
            </a:r>
          </a:p>
        </p:txBody>
      </p:sp>
    </p:spTree>
    <p:extLst>
      <p:ext uri="{BB962C8B-B14F-4D97-AF65-F5344CB8AC3E}">
        <p14:creationId xmlns:p14="http://schemas.microsoft.com/office/powerpoint/2010/main" val="2200189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0C02D1-ACE5-44F8-866E-2F23D733D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versioned like schema objects</a:t>
            </a:r>
          </a:p>
          <a:p>
            <a:r>
              <a:rPr lang="en-US" dirty="0"/>
              <a:t>Uses file hash</a:t>
            </a:r>
          </a:p>
          <a:p>
            <a:r>
              <a:rPr lang="en-US" dirty="0"/>
              <a:t>Export packages all files in the system</a:t>
            </a:r>
          </a:p>
          <a:p>
            <a:pPr lvl="1"/>
            <a:r>
              <a:rPr lang="en-US" dirty="0"/>
              <a:t>Delete PBDs before release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AEA037A-6B0C-42F1-B467-9AF8B082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Versioning Resource 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B2E12-81A0-483D-B337-EA4C0BC746D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Resource file removal</a:t>
            </a:r>
          </a:p>
          <a:p>
            <a:r>
              <a:rPr lang="en-US" dirty="0"/>
              <a:t>Pre – 9.5.253.62</a:t>
            </a:r>
          </a:p>
          <a:p>
            <a:pPr lvl="1"/>
            <a:r>
              <a:rPr lang="en-US" dirty="0"/>
              <a:t>Keeps all files</a:t>
            </a:r>
          </a:p>
          <a:p>
            <a:pPr lvl="1"/>
            <a:r>
              <a:rPr lang="en-US" dirty="0"/>
              <a:t>Can lead to upgrade errors</a:t>
            </a:r>
          </a:p>
          <a:p>
            <a:r>
              <a:rPr lang="en-US" dirty="0"/>
              <a:t>Post – 9.5.253.62</a:t>
            </a:r>
          </a:p>
          <a:p>
            <a:pPr lvl="1"/>
            <a:r>
              <a:rPr lang="en-US" dirty="0"/>
              <a:t>Forcibly remove files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76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Versioning Source Code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020D03-E9E4-3A4F-B9F0-DF70FA9990D7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6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ABCEA4-79E4-4257-851E-3F17808AF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0229" y="609600"/>
            <a:ext cx="4478866" cy="335915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5C97863-CC52-4F95-924C-5A51C1BAB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Various Versions of a Relativity Application</a:t>
            </a:r>
          </a:p>
        </p:txBody>
      </p:sp>
    </p:spTree>
    <p:extLst>
      <p:ext uri="{BB962C8B-B14F-4D97-AF65-F5344CB8AC3E}">
        <p14:creationId xmlns:p14="http://schemas.microsoft.com/office/powerpoint/2010/main" val="361405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600"/>
              </a:spcBef>
            </a:pPr>
            <a:r>
              <a:rPr lang="en-US" dirty="0"/>
              <a:t>Relativity Community (</a:t>
            </a:r>
            <a:r>
              <a:rPr lang="en-US" dirty="0">
                <a:hlinkClick r:id="rId3"/>
              </a:rPr>
              <a:t>community.relativity.com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/>
              <a:t>Developer </a:t>
            </a:r>
            <a:r>
              <a:rPr lang="en-US" dirty="0"/>
              <a:t>Group</a:t>
            </a:r>
          </a:p>
          <a:p>
            <a:pPr lvl="0">
              <a:spcBef>
                <a:spcPts val="600"/>
              </a:spcBef>
            </a:pPr>
            <a:r>
              <a:rPr lang="en-US" dirty="0"/>
              <a:t>DevHelp Community (</a:t>
            </a:r>
            <a:r>
              <a:rPr lang="en-US" dirty="0">
                <a:hlinkClick r:id="rId4"/>
              </a:rPr>
              <a:t>devhelp.relativity.com</a:t>
            </a:r>
            <a:r>
              <a:rPr lang="en-US" dirty="0"/>
              <a:t>)</a:t>
            </a:r>
          </a:p>
          <a:p>
            <a:pPr lvl="0">
              <a:spcBef>
                <a:spcPts val="600"/>
              </a:spcBef>
            </a:pPr>
            <a:r>
              <a:rPr lang="en-US" dirty="0" err="1"/>
              <a:t>RelativityDev</a:t>
            </a:r>
            <a:r>
              <a:rPr lang="en-US" dirty="0"/>
              <a:t> GitHub (</a:t>
            </a:r>
            <a:r>
              <a:rPr lang="en-US" u="sng" dirty="0">
                <a:hlinkClick r:id="rId5"/>
              </a:rPr>
              <a:t>relativitydev.github.io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6547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05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45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03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Follow instructions on Section 2.1 on Page 4 to access the Visual Studio project.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Visual Studio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Follow instructions in Section 2.2 on Page 6 to setup </a:t>
            </a:r>
            <a:r>
              <a:rPr lang="en-US" dirty="0" err="1"/>
              <a:t>DevVM</a:t>
            </a:r>
            <a:r>
              <a:rPr lang="en-US" dirty="0"/>
              <a:t> for accessing Relativity.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DevVM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6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cs typeface="Arial"/>
              </a:rPr>
              <a:t>Starting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8A3D9-94E3-F248-900D-7240520DBF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/>
              <a:t>Creating a Relativity Application</a:t>
            </a:r>
          </a:p>
          <a:p>
            <a:r>
              <a:rPr lang="en-US"/>
              <a:t>Develop a Relativity Event Handler</a:t>
            </a:r>
          </a:p>
          <a:p>
            <a:pPr lvl="1"/>
            <a:r>
              <a:rPr lang="en-US"/>
              <a:t>Manual</a:t>
            </a:r>
          </a:p>
          <a:p>
            <a:pPr lvl="1"/>
            <a:r>
              <a:rPr lang="en-US"/>
              <a:t>Visual Studio Template</a:t>
            </a:r>
          </a:p>
          <a:p>
            <a:r>
              <a:rPr lang="en-US"/>
              <a:t>Publish to Relativity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</p:spTree>
    <p:extLst>
      <p:ext uri="{BB962C8B-B14F-4D97-AF65-F5344CB8AC3E}">
        <p14:creationId xmlns:p14="http://schemas.microsoft.com/office/powerpoint/2010/main" val="137101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1100</Words>
  <Application>Microsoft Office PowerPoint</Application>
  <PresentationFormat>Custom</PresentationFormat>
  <Paragraphs>268</Paragraphs>
  <Slides>57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ＭＳ Ｐゴシック</vt:lpstr>
      <vt:lpstr>Arial</vt:lpstr>
      <vt:lpstr>Calibri</vt:lpstr>
      <vt:lpstr>Times New Roman</vt:lpstr>
      <vt:lpstr>Trebuchet MS</vt:lpstr>
      <vt:lpstr>1_Relativity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Publish To Relativity Console Arguments</vt:lpstr>
      <vt:lpstr>Publish To Relativity Console Arguments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Models – PurchaseOrder &amp; EmailRequest</vt:lpstr>
      <vt:lpstr>Before Gravity vs. After Gravity – (Agent Example)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Versioning Resource Files</vt:lpstr>
      <vt:lpstr>PowerPoint Presentation</vt:lpstr>
      <vt:lpstr>Managing Various Versions of a Relativity Application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2018-09-13T15:48:21Z</dcterms:modified>
</cp:coreProperties>
</file>

<file path=docProps/thumbnail.jpeg>
</file>